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6" r:id="rId2"/>
    <p:sldId id="271" r:id="rId3"/>
    <p:sldId id="265" r:id="rId4"/>
  </p:sldIdLst>
  <p:sldSz cx="9144000" cy="6858000" type="screen4x3"/>
  <p:notesSz cx="6858000" cy="9144000"/>
  <p:defaultTextStyle>
    <a:defPPr>
      <a:defRPr lang="en-S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FFFF99"/>
    <a:srgbClr val="FFFFCC"/>
    <a:srgbClr val="CC99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20" autoAdjust="0"/>
  </p:normalViewPr>
  <p:slideViewPr>
    <p:cSldViewPr>
      <p:cViewPr varScale="1">
        <p:scale>
          <a:sx n="52" d="100"/>
          <a:sy n="5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C73B38C-51B8-4124-8754-66838E20F6F2}" type="datetimeFigureOut">
              <a:rPr lang="en-US"/>
              <a:pPr>
                <a:defRPr/>
              </a:pPr>
              <a:t>4/12/2010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S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SG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515F15-6015-4F81-8963-947377219ED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SG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E937CD-B3A1-46EC-A74D-F0781194C59B}" type="slidenum">
              <a:rPr lang="en-SG" smtClean="0"/>
              <a:pPr/>
              <a:t>1</a:t>
            </a:fld>
            <a:endParaRPr lang="en-S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SG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E937CD-B3A1-46EC-A74D-F0781194C59B}" type="slidenum">
              <a:rPr lang="en-SG" smtClean="0"/>
              <a:pPr/>
              <a:t>2</a:t>
            </a:fld>
            <a:endParaRPr lang="en-SG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BDF1E-BBA9-4054-985E-E5B4A11BF825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C7F82-8AFC-430D-9DBE-CBDF0A87C4E6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66FD1-4E13-4A56-93EA-54915D24BC3E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BD7A6-5AE1-4E11-945D-97FE4032CE02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417C3-1617-4389-8034-3E315D6761F7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097E2-4A26-49C3-BE6E-BEDC47549ED6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846AA-3FA4-4EF0-8334-82B2D1518A6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1A127-E8A0-4C2F-8AB1-25B32008BC3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0B184-3677-46C2-B647-6C8F514878E9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58173-F894-4425-B0C4-A31A944181B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909BB-0EC9-44FD-B296-62780CE211C9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smtClean="0"/>
              <a:t>Click to edit Master text styles</a:t>
            </a:r>
          </a:p>
          <a:p>
            <a:pPr lvl="1"/>
            <a:r>
              <a:rPr lang="en-SG" smtClean="0"/>
              <a:t>Second level</a:t>
            </a:r>
          </a:p>
          <a:p>
            <a:pPr lvl="2"/>
            <a:r>
              <a:rPr lang="en-SG" smtClean="0"/>
              <a:t>Third level</a:t>
            </a:r>
          </a:p>
          <a:p>
            <a:pPr lvl="3"/>
            <a:r>
              <a:rPr lang="en-SG" smtClean="0"/>
              <a:t>Fourth level</a:t>
            </a:r>
          </a:p>
          <a:p>
            <a:pPr lvl="4"/>
            <a:r>
              <a:rPr lang="en-SG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F91020A-7101-485F-98DA-4E330AC132B7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5526089"/>
            <a:ext cx="5715000" cy="830997"/>
          </a:xfrm>
          <a:prstGeom prst="rect">
            <a:avLst/>
          </a:prstGeom>
          <a:solidFill>
            <a:srgbClr val="FFFF99"/>
          </a:solidFill>
          <a:ln w="57150">
            <a:solidFill>
              <a:srgbClr val="663300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How would you rank the boiling points of the three molecules</a:t>
            </a:r>
            <a:r>
              <a:rPr lang="en-US" sz="2400" dirty="0" smtClean="0"/>
              <a:t>?</a:t>
            </a:r>
            <a:endParaRPr lang="en-US" sz="2400" dirty="0" smtClean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2286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/>
              <a:t>From P05 Marvelous Molecule, we saw that molecules with polar bonds tend to have higher boiling points.</a:t>
            </a:r>
          </a:p>
          <a:p>
            <a:endParaRPr lang="en-US" sz="2400" dirty="0"/>
          </a:p>
          <a:p>
            <a:r>
              <a:rPr lang="en-US" sz="2400" dirty="0"/>
              <a:t>The diagrams below show </a:t>
            </a:r>
            <a:r>
              <a:rPr lang="en-US" sz="2400" dirty="0" smtClean="0"/>
              <a:t>three </a:t>
            </a:r>
            <a:r>
              <a:rPr lang="en-US" sz="2400" dirty="0"/>
              <a:t>molecules, all consisting of </a:t>
            </a:r>
            <a:r>
              <a:rPr lang="en-US" sz="2400" dirty="0" smtClean="0"/>
              <a:t>five </a:t>
            </a:r>
            <a:r>
              <a:rPr lang="en-US" sz="2400" dirty="0"/>
              <a:t>atoms </a:t>
            </a:r>
            <a:r>
              <a:rPr lang="en-US" sz="2400" dirty="0" smtClean="0"/>
              <a:t>and </a:t>
            </a:r>
            <a:r>
              <a:rPr lang="en-US" sz="2400" dirty="0"/>
              <a:t>having the same shape.</a:t>
            </a:r>
            <a:endParaRPr lang="en-GB" sz="2400" dirty="0"/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 cstate="print"/>
          <a:srcRect l="40625" t="34375" r="41406" b="41667"/>
          <a:stretch>
            <a:fillRect/>
          </a:stretch>
        </p:blipFill>
        <p:spPr bwMode="auto">
          <a:xfrm>
            <a:off x="3200400" y="2392709"/>
            <a:ext cx="2162116" cy="210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4" cstate="print"/>
          <a:srcRect l="42187" t="34375" r="42969" b="41667"/>
          <a:stretch>
            <a:fillRect/>
          </a:stretch>
        </p:blipFill>
        <p:spPr bwMode="auto">
          <a:xfrm>
            <a:off x="457200" y="2392709"/>
            <a:ext cx="1786101" cy="210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5" cstate="print"/>
          <a:srcRect l="39844" t="34375" r="40625" b="38542"/>
          <a:stretch>
            <a:fillRect/>
          </a:stretch>
        </p:blipFill>
        <p:spPr bwMode="auto">
          <a:xfrm>
            <a:off x="6324600" y="2270789"/>
            <a:ext cx="2285971" cy="2377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0" name="TextBox 4"/>
          <p:cNvSpPr txBox="1">
            <a:spLocks noChangeArrowheads="1"/>
          </p:cNvSpPr>
          <p:nvPr/>
        </p:nvSpPr>
        <p:spPr bwMode="auto">
          <a:xfrm>
            <a:off x="228600" y="4503003"/>
            <a:ext cx="23013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/>
              <a:t>Fluoromethane</a:t>
            </a:r>
            <a:r>
              <a:rPr lang="en-US" sz="2400" dirty="0"/>
              <a:t> 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CH</a:t>
            </a:r>
            <a:r>
              <a:rPr lang="en-US" sz="2400" baseline="-25000" dirty="0"/>
              <a:t>3</a:t>
            </a:r>
            <a:r>
              <a:rPr lang="en-US" sz="2400" dirty="0"/>
              <a:t>F)</a:t>
            </a:r>
            <a:endParaRPr lang="en-GB" sz="2400" baseline="-25000" dirty="0"/>
          </a:p>
        </p:txBody>
      </p:sp>
      <p:sp>
        <p:nvSpPr>
          <p:cNvPr id="2056" name="TextBox 10"/>
          <p:cNvSpPr txBox="1">
            <a:spLocks noChangeArrowheads="1"/>
          </p:cNvSpPr>
          <p:nvPr/>
        </p:nvSpPr>
        <p:spPr bwMode="auto">
          <a:xfrm>
            <a:off x="3023337" y="4503003"/>
            <a:ext cx="25392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Difluoromethane 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CH</a:t>
            </a:r>
            <a:r>
              <a:rPr lang="en-US" sz="2400" baseline="-25000" dirty="0"/>
              <a:t>2</a:t>
            </a:r>
            <a:r>
              <a:rPr lang="en-US" sz="2400" dirty="0"/>
              <a:t>F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  <a:endParaRPr lang="en-GB" sz="2400" baseline="-25000" dirty="0"/>
          </a:p>
        </p:txBody>
      </p:sp>
      <p:sp>
        <p:nvSpPr>
          <p:cNvPr id="2058" name="TextBox 5"/>
          <p:cNvSpPr txBox="1">
            <a:spLocks noChangeArrowheads="1"/>
          </p:cNvSpPr>
          <p:nvPr/>
        </p:nvSpPr>
        <p:spPr bwMode="auto">
          <a:xfrm>
            <a:off x="5943600" y="4503003"/>
            <a:ext cx="30202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Tetrafluoromethane</a:t>
            </a:r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CF</a:t>
            </a:r>
            <a:r>
              <a:rPr lang="en-US" sz="2400" baseline="-25000" dirty="0"/>
              <a:t>4</a:t>
            </a:r>
            <a:r>
              <a:rPr lang="en-US" sz="2400" dirty="0"/>
              <a:t>)</a:t>
            </a:r>
            <a:endParaRPr lang="en-GB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build="p"/>
      <p:bldP spid="2060" grpId="0"/>
      <p:bldP spid="2056" grpId="0"/>
      <p:bldP spid="20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38200" y="5526088"/>
            <a:ext cx="7467600" cy="830997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accent1">
                <a:lumMod val="25000"/>
              </a:schemeClr>
            </a:solidFill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We notice that a higher number of C-F bonds does not necessarily correspond with a higher boiling point.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228600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The boiling points of these </a:t>
            </a:r>
            <a:r>
              <a:rPr lang="en-US" sz="2400" dirty="0" smtClean="0"/>
              <a:t>three </a:t>
            </a:r>
            <a:r>
              <a:rPr lang="en-US" sz="2400" dirty="0" smtClean="0"/>
              <a:t>molecules are as shown below:</a:t>
            </a:r>
          </a:p>
        </p:txBody>
      </p:sp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 cstate="print"/>
          <a:srcRect l="40625" t="34375" r="41406" b="41667"/>
          <a:stretch>
            <a:fillRect/>
          </a:stretch>
        </p:blipFill>
        <p:spPr bwMode="auto">
          <a:xfrm>
            <a:off x="3200400" y="960120"/>
            <a:ext cx="2162116" cy="210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4" cstate="print"/>
          <a:srcRect l="42187" t="34375" r="42969" b="41667"/>
          <a:stretch>
            <a:fillRect/>
          </a:stretch>
        </p:blipFill>
        <p:spPr bwMode="auto">
          <a:xfrm>
            <a:off x="457200" y="960120"/>
            <a:ext cx="1786101" cy="210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5" cstate="print"/>
          <a:srcRect l="39844" t="34375" r="40625" b="38542"/>
          <a:stretch>
            <a:fillRect/>
          </a:stretch>
        </p:blipFill>
        <p:spPr bwMode="auto">
          <a:xfrm>
            <a:off x="6324600" y="838200"/>
            <a:ext cx="2285971" cy="2377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0" name="TextBox 4"/>
          <p:cNvSpPr txBox="1">
            <a:spLocks noChangeArrowheads="1"/>
          </p:cNvSpPr>
          <p:nvPr/>
        </p:nvSpPr>
        <p:spPr bwMode="auto">
          <a:xfrm>
            <a:off x="228600" y="3070414"/>
            <a:ext cx="2301381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err="1"/>
              <a:t>Fluoromethane</a:t>
            </a:r>
            <a:r>
              <a:rPr lang="en-US" sz="2400" dirty="0"/>
              <a:t> 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CH</a:t>
            </a:r>
            <a:r>
              <a:rPr lang="en-US" sz="2400" baseline="-25000" dirty="0"/>
              <a:t>3</a:t>
            </a:r>
            <a:r>
              <a:rPr lang="en-US" sz="2400" dirty="0"/>
              <a:t>F</a:t>
            </a:r>
            <a:r>
              <a:rPr lang="en-US" sz="2400" dirty="0" smtClean="0"/>
              <a:t>)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Boiling Point:   </a:t>
            </a:r>
            <a:r>
              <a:rPr lang="en-US" sz="2400" b="1" dirty="0" smtClean="0"/>
              <a:t>-78.2 </a:t>
            </a:r>
            <a:r>
              <a:rPr lang="en-GB" sz="2400" b="1" dirty="0" smtClean="0"/>
              <a:t>°</a:t>
            </a:r>
            <a:r>
              <a:rPr lang="en-US" sz="2400" b="1" dirty="0" smtClean="0"/>
              <a:t>C</a:t>
            </a:r>
            <a:endParaRPr lang="en-GB" sz="2400" b="1" baseline="-25000" dirty="0" smtClean="0"/>
          </a:p>
        </p:txBody>
      </p:sp>
      <p:sp>
        <p:nvSpPr>
          <p:cNvPr id="2056" name="TextBox 10"/>
          <p:cNvSpPr txBox="1">
            <a:spLocks noChangeArrowheads="1"/>
          </p:cNvSpPr>
          <p:nvPr/>
        </p:nvSpPr>
        <p:spPr bwMode="auto">
          <a:xfrm>
            <a:off x="3023337" y="3070414"/>
            <a:ext cx="253926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Difluoromethane 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CH</a:t>
            </a:r>
            <a:r>
              <a:rPr lang="en-US" sz="2400" baseline="-25000" dirty="0"/>
              <a:t>2</a:t>
            </a:r>
            <a:r>
              <a:rPr lang="en-US" sz="2400" dirty="0"/>
              <a:t>F</a:t>
            </a:r>
            <a:r>
              <a:rPr lang="en-US" sz="2400" baseline="-25000" dirty="0"/>
              <a:t>2</a:t>
            </a:r>
            <a:r>
              <a:rPr lang="en-US" sz="2400" dirty="0" smtClean="0"/>
              <a:t>)</a:t>
            </a:r>
          </a:p>
          <a:p>
            <a:pPr algn="ctr"/>
            <a:endParaRPr lang="en-US" sz="3600" baseline="-25000" dirty="0"/>
          </a:p>
          <a:p>
            <a:pPr algn="ctr"/>
            <a:r>
              <a:rPr lang="en-US" sz="2400" dirty="0" smtClean="0"/>
              <a:t>Boiling Point:      </a:t>
            </a:r>
            <a:r>
              <a:rPr lang="en-US" sz="2400" b="1" dirty="0" smtClean="0"/>
              <a:t>-51.6 </a:t>
            </a:r>
            <a:r>
              <a:rPr lang="en-GB" sz="2400" b="1" dirty="0" smtClean="0"/>
              <a:t>°</a:t>
            </a:r>
            <a:r>
              <a:rPr lang="en-US" sz="2400" b="1" dirty="0" smtClean="0"/>
              <a:t>C</a:t>
            </a:r>
            <a:endParaRPr lang="en-GB" sz="2400" b="1" baseline="-25000" dirty="0" smtClean="0"/>
          </a:p>
        </p:txBody>
      </p:sp>
      <p:sp>
        <p:nvSpPr>
          <p:cNvPr id="2058" name="TextBox 5"/>
          <p:cNvSpPr txBox="1">
            <a:spLocks noChangeArrowheads="1"/>
          </p:cNvSpPr>
          <p:nvPr/>
        </p:nvSpPr>
        <p:spPr bwMode="auto">
          <a:xfrm>
            <a:off x="5943600" y="3070414"/>
            <a:ext cx="302024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Tetrafluoromethane</a:t>
            </a:r>
          </a:p>
          <a:p>
            <a:pPr algn="ctr"/>
            <a:r>
              <a:rPr lang="en-US" sz="2400" dirty="0" smtClean="0"/>
              <a:t>(</a:t>
            </a:r>
            <a:r>
              <a:rPr lang="en-US" sz="2400" dirty="0"/>
              <a:t>CF</a:t>
            </a:r>
            <a:r>
              <a:rPr lang="en-US" sz="2400" baseline="-25000" dirty="0"/>
              <a:t>4</a:t>
            </a:r>
            <a:r>
              <a:rPr lang="en-US" sz="2400" dirty="0" smtClean="0"/>
              <a:t>)</a:t>
            </a:r>
          </a:p>
          <a:p>
            <a:pPr algn="ctr"/>
            <a:endParaRPr lang="en-US" sz="3600" baseline="-25000" dirty="0"/>
          </a:p>
          <a:p>
            <a:pPr algn="ctr"/>
            <a:r>
              <a:rPr lang="en-US" sz="2400" dirty="0" smtClean="0"/>
              <a:t>Boiling Point:            </a:t>
            </a:r>
            <a:r>
              <a:rPr lang="en-US" sz="2400" b="1" dirty="0" smtClean="0"/>
              <a:t>-127.8 </a:t>
            </a:r>
            <a:r>
              <a:rPr lang="en-GB" sz="2400" b="1" dirty="0" smtClean="0"/>
              <a:t>°</a:t>
            </a:r>
            <a:r>
              <a:rPr lang="en-US" sz="2400" b="1" dirty="0" smtClean="0"/>
              <a:t>C</a:t>
            </a:r>
            <a:endParaRPr lang="en-GB" sz="2400" b="1" baseline="-25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2060" grpId="0" uiExpand="1" build="p"/>
      <p:bldP spid="2056" grpId="0" uiExpand="1" build="p"/>
      <p:bldP spid="205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4294967295"/>
          </p:nvPr>
        </p:nvSpPr>
        <p:spPr>
          <a:xfrm>
            <a:off x="457200" y="2514600"/>
            <a:ext cx="8229600" cy="3200400"/>
          </a:xfrm>
        </p:spPr>
        <p:txBody>
          <a:bodyPr/>
          <a:lstStyle/>
          <a:p>
            <a:pPr marL="6350" indent="-6350" algn="ctr" eaLnBrk="1" hangingPunct="1">
              <a:buFontTx/>
              <a:buNone/>
            </a:pPr>
            <a:r>
              <a:rPr lang="en-GB" sz="2800" dirty="0" smtClean="0"/>
              <a:t>Explain the relative boiling points of the three molecules when compared </a:t>
            </a:r>
            <a:r>
              <a:rPr lang="en-GB" sz="2800" dirty="0" smtClean="0"/>
              <a:t>to one another.</a:t>
            </a:r>
            <a:endParaRPr lang="en-GB" sz="2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76400" y="374650"/>
            <a:ext cx="5627321" cy="1754326"/>
          </a:xfrm>
          <a:prstGeom prst="rect">
            <a:avLst/>
          </a:prstGeom>
          <a:noFill/>
        </p:spPr>
        <p:txBody>
          <a:bodyPr>
            <a:prstTxWarp prst="textSto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Your challenge for the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148</Words>
  <Application>Microsoft Office PowerPoint</Application>
  <PresentationFormat>On-screen Show (4:3)</PresentationFormat>
  <Paragraphs>28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Slide 1</vt:lpstr>
      <vt:lpstr>Slide 2</vt:lpstr>
      <vt:lpstr>Slide 3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PS06 More means higher</dc:title>
  <dc:creator>Republic Polytechnic</dc:creator>
  <cp:lastModifiedBy>chu_siew_hwa</cp:lastModifiedBy>
  <cp:revision>94</cp:revision>
  <dcterms:created xsi:type="dcterms:W3CDTF">2008-05-11T16:51:42Z</dcterms:created>
  <dcterms:modified xsi:type="dcterms:W3CDTF">2010-04-12T06:13:57Z</dcterms:modified>
</cp:coreProperties>
</file>